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Amatic SC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AmaticSC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AmaticSC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gif>
</file>

<file path=ppt/media/image2.png>
</file>

<file path=ppt/media/image20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5578d9fdd1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5578d9fdd1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55bc700da6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55bc700da6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55bc700da6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55bc700da6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5578d9fdd1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5578d9fdd1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5578d9fdd1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5578d9fdd1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5578d9fdd1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5578d9fdd1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5578d9fd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5578d9fd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a3c898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a3c89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5578d9fdd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5578d9fdd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5578d9fdd1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5578d9fdd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5578d9fdd1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5578d9fdd1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" type="body"/>
          </p:nvPr>
        </p:nvSpPr>
        <p:spPr>
          <a:xfrm>
            <a:off x="457200" y="1200153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" type="body"/>
          </p:nvPr>
        </p:nvSpPr>
        <p:spPr>
          <a:xfrm rot="5400000">
            <a:off x="2874750" y="-1217397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type="title"/>
          </p:nvPr>
        </p:nvSpPr>
        <p:spPr>
          <a:xfrm rot="5400000">
            <a:off x="5463750" y="1371631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 rot="5400000">
            <a:off x="1272750" y="-609569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Agenda Slide">
  <p:cSld name="1_Agenda Slide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" type="body"/>
          </p:nvPr>
        </p:nvSpPr>
        <p:spPr>
          <a:xfrm>
            <a:off x="338973" y="1074643"/>
            <a:ext cx="7828500" cy="27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115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alibri"/>
              <a:buAutoNum type="arabicPeriod"/>
              <a:defRPr sz="1300"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2" type="body"/>
          </p:nvPr>
        </p:nvSpPr>
        <p:spPr>
          <a:xfrm>
            <a:off x="361591" y="254021"/>
            <a:ext cx="71874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spcBef>
                <a:spcPts val="300"/>
              </a:spcBef>
              <a:spcAft>
                <a:spcPts val="0"/>
              </a:spcAft>
              <a:buClr>
                <a:srgbClr val="231F20"/>
              </a:buClr>
              <a:buSzPts val="1700"/>
              <a:buFont typeface="Arial"/>
              <a:buNone/>
              <a:defRPr b="1" i="0" sz="1700">
                <a:solidFill>
                  <a:srgbClr val="231F2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415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 showMasterSp="0">
  <p:cSld name="Custom Layou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1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5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" name="Google Shape;82;p15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3" name="Google Shape;83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342900" lvl="0" marL="457200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–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»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Char char="•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" name="Google Shape;86;p16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" name="Google Shape;87;p16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8" name="Google Shape;88;p16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9" name="Google Shape;89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04800" lvl="1" marL="914400" rtl="0">
              <a:spcBef>
                <a:spcPts val="300"/>
              </a:spcBef>
              <a:spcAft>
                <a:spcPts val="0"/>
              </a:spcAft>
              <a:buSzPts val="1200"/>
              <a:buChar char="–"/>
              <a:defRPr sz="1200"/>
            </a:lvl2pPr>
            <a:lvl3pPr indent="-304800" lvl="2" marL="1371600" rtl="0"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2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04800" lvl="4" marL="2286000" rtl="0">
              <a:spcBef>
                <a:spcPts val="200"/>
              </a:spcBef>
              <a:spcAft>
                <a:spcPts val="0"/>
              </a:spcAft>
              <a:buSzPts val="1200"/>
              <a:buChar char="»"/>
              <a:defRPr sz="1200"/>
            </a:lvl5pPr>
            <a:lvl6pPr indent="-304800" lvl="5" marL="2743200" rtl="0">
              <a:spcBef>
                <a:spcPts val="2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2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2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2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91" name="Google Shape;91;p16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400"/>
            </a:lvl1pPr>
            <a:lvl2pPr indent="-304800" lvl="1" marL="914400" rtl="0">
              <a:spcBef>
                <a:spcPts val="300"/>
              </a:spcBef>
              <a:spcAft>
                <a:spcPts val="0"/>
              </a:spcAft>
              <a:buSzPts val="1200"/>
              <a:buChar char="–"/>
              <a:defRPr sz="1200"/>
            </a:lvl2pPr>
            <a:lvl3pPr indent="-304800" lvl="2" marL="1371600" rtl="0">
              <a:spcBef>
                <a:spcPts val="300"/>
              </a:spcBef>
              <a:spcAft>
                <a:spcPts val="0"/>
              </a:spcAft>
              <a:buSzPts val="1200"/>
              <a:buChar char="•"/>
              <a:defRPr sz="1200"/>
            </a:lvl3pPr>
            <a:lvl4pPr indent="-304800" lvl="3" marL="1828800" rtl="0">
              <a:spcBef>
                <a:spcPts val="200"/>
              </a:spcBef>
              <a:spcAft>
                <a:spcPts val="0"/>
              </a:spcAft>
              <a:buSzPts val="1200"/>
              <a:buChar char="–"/>
              <a:defRPr sz="1200"/>
            </a:lvl4pPr>
            <a:lvl5pPr indent="-304800" lvl="4" marL="2286000" rtl="0">
              <a:spcBef>
                <a:spcPts val="200"/>
              </a:spcBef>
              <a:spcAft>
                <a:spcPts val="0"/>
              </a:spcAft>
              <a:buSzPts val="1200"/>
              <a:buChar char="»"/>
              <a:defRPr sz="1200"/>
            </a:lvl5pPr>
            <a:lvl6pPr indent="-304800" lvl="5" marL="2743200" rtl="0">
              <a:spcBef>
                <a:spcPts val="200"/>
              </a:spcBef>
              <a:spcAft>
                <a:spcPts val="0"/>
              </a:spcAft>
              <a:buSzPts val="1200"/>
              <a:buChar char="•"/>
              <a:defRPr sz="1200"/>
            </a:lvl6pPr>
            <a:lvl7pPr indent="-304800" lvl="6" marL="3200400" rtl="0">
              <a:spcBef>
                <a:spcPts val="200"/>
              </a:spcBef>
              <a:spcAft>
                <a:spcPts val="0"/>
              </a:spcAft>
              <a:buSzPts val="1200"/>
              <a:buChar char="•"/>
              <a:defRPr sz="1200"/>
            </a:lvl7pPr>
            <a:lvl8pPr indent="-304800" lvl="7" marL="3657600" rtl="0">
              <a:spcBef>
                <a:spcPts val="200"/>
              </a:spcBef>
              <a:spcAft>
                <a:spcPts val="0"/>
              </a:spcAft>
              <a:buSzPts val="1200"/>
              <a:buChar char="•"/>
              <a:defRPr sz="1200"/>
            </a:lvl8pPr>
            <a:lvl9pPr indent="-304800" lvl="8" marL="4114800" rtl="0">
              <a:spcBef>
                <a:spcPts val="200"/>
              </a:spcBef>
              <a:spcAft>
                <a:spcPts val="0"/>
              </a:spcAft>
              <a:buSzPts val="1200"/>
              <a:buChar char="•"/>
              <a:defRPr sz="1200"/>
            </a:lvl9pPr>
          </a:lstStyle>
          <a:p/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Google Shape;94;p17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" name="Google Shape;95;p17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6" name="Google Shape;96;p1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" name="Google Shape;97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1pPr>
            <a:lvl2pPr indent="-330200" lvl="1" marL="914400" rtl="0">
              <a:spcBef>
                <a:spcPts val="300"/>
              </a:spcBef>
              <a:spcAft>
                <a:spcPts val="0"/>
              </a:spcAft>
              <a:buSzPts val="1600"/>
              <a:buChar char="–"/>
              <a:defRPr/>
            </a:lvl2pPr>
            <a:lvl3pPr indent="-317500" lvl="2" marL="1371600" rtl="0">
              <a:spcBef>
                <a:spcPts val="300"/>
              </a:spcBef>
              <a:spcAft>
                <a:spcPts val="0"/>
              </a:spcAft>
              <a:buSzPts val="1400"/>
              <a:buChar char="•"/>
              <a:defRPr/>
            </a:lvl3pPr>
            <a:lvl4pPr indent="-298450" lvl="3" marL="1828800" rtl="0">
              <a:spcBef>
                <a:spcPts val="200"/>
              </a:spcBef>
              <a:spcAft>
                <a:spcPts val="0"/>
              </a:spcAft>
              <a:buSzPts val="1100"/>
              <a:buChar char="–"/>
              <a:defRPr/>
            </a:lvl4pPr>
            <a:lvl5pPr indent="-298450" lvl="4" marL="2286000" rtl="0">
              <a:spcBef>
                <a:spcPts val="200"/>
              </a:spcBef>
              <a:spcAft>
                <a:spcPts val="0"/>
              </a:spcAft>
              <a:buSzPts val="1100"/>
              <a:buChar char="»"/>
              <a:defRPr/>
            </a:lvl5pPr>
            <a:lvl6pPr indent="-298450" lvl="5" marL="2743200" rtl="0">
              <a:spcBef>
                <a:spcPts val="200"/>
              </a:spcBef>
              <a:spcAft>
                <a:spcPts val="0"/>
              </a:spcAft>
              <a:buSzPts val="1100"/>
              <a:buChar char="•"/>
              <a:defRPr/>
            </a:lvl6pPr>
            <a:lvl7pPr indent="-298450" lvl="6" marL="3200400" rtl="0">
              <a:spcBef>
                <a:spcPts val="200"/>
              </a:spcBef>
              <a:spcAft>
                <a:spcPts val="0"/>
              </a:spcAft>
              <a:buSzPts val="1100"/>
              <a:buChar char="•"/>
              <a:defRPr/>
            </a:lvl7pPr>
            <a:lvl8pPr indent="-298450" lvl="7" marL="3657600" rtl="0">
              <a:spcBef>
                <a:spcPts val="200"/>
              </a:spcBef>
              <a:spcAft>
                <a:spcPts val="0"/>
              </a:spcAft>
              <a:buSzPts val="1100"/>
              <a:buChar char="•"/>
              <a:defRPr/>
            </a:lvl8pPr>
            <a:lvl9pPr indent="-298450" lvl="8" marL="4114800" rtl="0">
              <a:spcBef>
                <a:spcPts val="200"/>
              </a:spcBef>
              <a:spcAft>
                <a:spcPts val="0"/>
              </a:spcAft>
              <a:buSzPts val="1100"/>
              <a:buChar char="•"/>
              <a:defRPr/>
            </a:lvl9pPr>
          </a:lstStyle>
          <a:p/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685800" y="1597822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3305178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None/>
              <a:defRPr b="1" sz="23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180037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457200" y="1200153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02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29845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3pPr>
            <a:lvl4pPr indent="-29210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648200" y="1200153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302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29845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3pPr>
            <a:lvl4pPr indent="-29210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32" name="Google Shape;32;p5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1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indent="-22860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3pPr>
            <a:lvl4pPr indent="-22860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4pPr>
            <a:lvl5pPr indent="-22860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5pPr>
            <a:lvl6pPr indent="-2286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6pPr>
            <a:lvl7pPr indent="-2286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7pPr>
            <a:lvl8pPr indent="-2286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8pPr>
            <a:lvl9pPr indent="-2286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457201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29845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sz="1100"/>
            </a:lvl2pPr>
            <a:lvl3pPr indent="-2921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38" name="Google Shape;38;p6"/>
          <p:cNvSpPr txBox="1"/>
          <p:nvPr>
            <p:ph idx="3" type="body"/>
          </p:nvPr>
        </p:nvSpPr>
        <p:spPr>
          <a:xfrm>
            <a:off x="4645029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1pPr>
            <a:lvl2pPr indent="-22860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b="1" sz="11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3pPr>
            <a:lvl4pPr indent="-22860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4pPr>
            <a:lvl5pPr indent="-22860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5pPr>
            <a:lvl6pPr indent="-22860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6pPr>
            <a:lvl7pPr indent="-22860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7pPr>
            <a:lvl8pPr indent="-22860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8pPr>
            <a:lvl9pPr indent="-22860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9pPr>
          </a:lstStyle>
          <a:p/>
        </p:txBody>
      </p:sp>
      <p:sp>
        <p:nvSpPr>
          <p:cNvPr id="39" name="Google Shape;39;p6"/>
          <p:cNvSpPr txBox="1"/>
          <p:nvPr>
            <p:ph idx="4" type="body"/>
          </p:nvPr>
        </p:nvSpPr>
        <p:spPr>
          <a:xfrm>
            <a:off x="4645029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298450" lvl="1" marL="914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sz="1100"/>
            </a:lvl2pPr>
            <a:lvl3pPr indent="-2921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1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" type="body"/>
          </p:nvPr>
        </p:nvSpPr>
        <p:spPr>
          <a:xfrm>
            <a:off x="3575050" y="204790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30200" lvl="1" marL="9144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2pPr>
            <a:lvl3pPr indent="-317500" lvl="2" marL="137160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298450" lvl="3" marL="1828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–"/>
              <a:defRPr sz="1100"/>
            </a:lvl4pPr>
            <a:lvl5pPr indent="-298450" lvl="4" marL="22860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»"/>
              <a:defRPr sz="1100"/>
            </a:lvl5pPr>
            <a:lvl6pPr indent="-298450" lvl="5" marL="2743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6pPr>
            <a:lvl7pPr indent="-298450" lvl="6" marL="32004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7pPr>
            <a:lvl8pPr indent="-298450" lvl="7" marL="3657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8pPr>
            <a:lvl9pPr indent="-298450" lvl="8" marL="41148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/>
            </a:lvl9pPr>
          </a:lstStyle>
          <a:p/>
        </p:txBody>
      </p:sp>
      <p:sp>
        <p:nvSpPr>
          <p:cNvPr id="52" name="Google Shape;52;p9"/>
          <p:cNvSpPr txBox="1"/>
          <p:nvPr>
            <p:ph idx="2" type="body"/>
          </p:nvPr>
        </p:nvSpPr>
        <p:spPr>
          <a:xfrm>
            <a:off x="457201" y="1076327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1pPr>
            <a:lvl2pPr indent="-228600" lvl="1" marL="9144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2pPr>
            <a:lvl3pPr indent="-228600" lvl="2" marL="13716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3pPr>
            <a:lvl4pPr indent="-228600" lvl="3" marL="18288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53" name="Google Shape;53;p9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  <a:defRPr b="1"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1pPr>
            <a:lvl2pPr indent="-228600" lvl="1" marL="9144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2pPr>
            <a:lvl3pPr indent="-228600" lvl="2" marL="13716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3pPr>
            <a:lvl4pPr indent="-228600" lvl="3" marL="18288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rtl="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59" name="Google Shape;59;p10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None/>
              <a:defRPr b="0" i="0" sz="2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200153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302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17500" lvl="2" marL="1371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–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»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4767266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4767266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7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42948" y="1"/>
            <a:ext cx="722526" cy="588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2">
            <a:alphaModFix amt="90000"/>
          </a:blip>
          <a:srcRect b="0" l="0" r="0" t="0"/>
          <a:stretch/>
        </p:blipFill>
        <p:spPr>
          <a:xfrm>
            <a:off x="17182" y="4877012"/>
            <a:ext cx="1672472" cy="25146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Google Shape;12;p1"/>
          <p:cNvCxnSpPr/>
          <p:nvPr/>
        </p:nvCxnSpPr>
        <p:spPr>
          <a:xfrm>
            <a:off x="-4905" y="588065"/>
            <a:ext cx="9148800" cy="0"/>
          </a:xfrm>
          <a:prstGeom prst="straightConnector1">
            <a:avLst/>
          </a:prstGeom>
          <a:noFill/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jpg"/><Relationship Id="rId4" Type="http://schemas.openxmlformats.org/officeDocument/2006/relationships/image" Target="../media/image8.jpg"/><Relationship Id="rId5" Type="http://schemas.openxmlformats.org/officeDocument/2006/relationships/image" Target="../media/image13.jpg"/><Relationship Id="rId6" Type="http://schemas.openxmlformats.org/officeDocument/2006/relationships/image" Target="../media/image11.jpg"/><Relationship Id="rId7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jpg"/><Relationship Id="rId5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gif"/><Relationship Id="rId4" Type="http://schemas.openxmlformats.org/officeDocument/2006/relationships/image" Target="../media/image9.png"/><Relationship Id="rId9" Type="http://schemas.openxmlformats.org/officeDocument/2006/relationships/image" Target="../media/image20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Relationship Id="rId7" Type="http://schemas.openxmlformats.org/officeDocument/2006/relationships/image" Target="../media/image12.png"/><Relationship Id="rId8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ctrTitle"/>
          </p:nvPr>
        </p:nvSpPr>
        <p:spPr>
          <a:xfrm>
            <a:off x="1310625" y="1787100"/>
            <a:ext cx="6548700" cy="1569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ML-RE</a:t>
            </a:r>
            <a:r>
              <a:rPr lang="en" sz="6300"/>
              <a:t>C</a:t>
            </a:r>
            <a:r>
              <a:rPr lang="en" sz="4100"/>
              <a:t>OG</a:t>
            </a:r>
            <a:endParaRPr sz="4100"/>
          </a:p>
        </p:txBody>
      </p:sp>
      <p:cxnSp>
        <p:nvCxnSpPr>
          <p:cNvPr id="105" name="Google Shape;105;p18"/>
          <p:cNvCxnSpPr/>
          <p:nvPr/>
        </p:nvCxnSpPr>
        <p:spPr>
          <a:xfrm rot="10800000">
            <a:off x="424275" y="433025"/>
            <a:ext cx="83214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8"/>
          <p:cNvSpPr txBox="1"/>
          <p:nvPr>
            <p:ph idx="1" type="subTitle"/>
          </p:nvPr>
        </p:nvSpPr>
        <p:spPr>
          <a:xfrm>
            <a:off x="6035377" y="4296425"/>
            <a:ext cx="2640900" cy="400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 lnSpcReduction="20000"/>
          </a:bodyPr>
          <a:lstStyle/>
          <a:p>
            <a:pPr indent="0" lvl="0" marL="457200" rtl="0" algn="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2700"/>
              <a:t>D PetaBytes</a:t>
            </a:r>
            <a:endParaRPr b="1" sz="2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/>
          <p:nvPr>
            <p:ph type="ctrTitle"/>
          </p:nvPr>
        </p:nvSpPr>
        <p:spPr>
          <a:xfrm>
            <a:off x="875625" y="0"/>
            <a:ext cx="7471800" cy="694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Arial"/>
                <a:ea typeface="Arial"/>
                <a:cs typeface="Arial"/>
                <a:sym typeface="Arial"/>
              </a:rPr>
              <a:t>LIBRARIES &amp; LICENSES</a:t>
            </a:r>
            <a:endParaRPr/>
          </a:p>
        </p:txBody>
      </p:sp>
      <p:sp>
        <p:nvSpPr>
          <p:cNvPr id="208" name="Google Shape;208;p27"/>
          <p:cNvSpPr txBox="1"/>
          <p:nvPr/>
        </p:nvSpPr>
        <p:spPr>
          <a:xfrm>
            <a:off x="525975" y="1267750"/>
            <a:ext cx="3552600" cy="17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905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190500" rtl="0" algn="l">
              <a:spcBef>
                <a:spcPts val="40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Numpy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1905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Keras - Apache License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1905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Cmake - 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1905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Face_recognition - MIT License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1905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Opencv-python - MIT </a:t>
            </a: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License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7"/>
          <p:cNvSpPr txBox="1"/>
          <p:nvPr/>
        </p:nvSpPr>
        <p:spPr>
          <a:xfrm>
            <a:off x="1697200" y="781175"/>
            <a:ext cx="420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905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2124"/>
                </a:solidFill>
              </a:rPr>
              <a:t>GNU General Public License version 2.0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7"/>
          <p:cNvSpPr txBox="1"/>
          <p:nvPr/>
        </p:nvSpPr>
        <p:spPr>
          <a:xfrm>
            <a:off x="4121700" y="1463375"/>
            <a:ext cx="2736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65100" lvl="0" marL="190500" rtl="0" algn="l">
              <a:spcBef>
                <a:spcPts val="40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Fastapi - MIT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1905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Uvicorn - BSD clause-3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1905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Python-multipart - Apache Software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1905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Matplotlib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165100" lvl="0" marL="1905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400"/>
              <a:buFont typeface="Roboto"/>
              <a:buChar char="•"/>
            </a:pP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Pandas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/>
          <p:nvPr>
            <p:ph type="ctrTitle"/>
          </p:nvPr>
        </p:nvSpPr>
        <p:spPr>
          <a:xfrm>
            <a:off x="875625" y="0"/>
            <a:ext cx="7471800" cy="694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Arial"/>
                <a:ea typeface="Arial"/>
                <a:cs typeface="Arial"/>
                <a:sym typeface="Arial"/>
              </a:rPr>
              <a:t>CODE READINESS</a:t>
            </a:r>
            <a:endParaRPr/>
          </a:p>
        </p:txBody>
      </p:sp>
      <p:pic>
        <p:nvPicPr>
          <p:cNvPr id="216" name="Google Shape;2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7075"/>
            <a:ext cx="6010414" cy="4143899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8"/>
          <p:cNvSpPr txBox="1"/>
          <p:nvPr/>
        </p:nvSpPr>
        <p:spPr>
          <a:xfrm>
            <a:off x="6010425" y="2079150"/>
            <a:ext cx="30381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Compilable code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Fully integrated with frontend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Architecture diagram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Documentation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Functions with comments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Calibri"/>
              <a:buChar char="●"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Dependencies in requirements.txt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8"/>
          <p:cNvSpPr txBox="1"/>
          <p:nvPr/>
        </p:nvSpPr>
        <p:spPr>
          <a:xfrm>
            <a:off x="6281000" y="1391850"/>
            <a:ext cx="248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alibri"/>
                <a:ea typeface="Calibri"/>
                <a:cs typeface="Calibri"/>
                <a:sym typeface="Calibri"/>
              </a:rPr>
              <a:t>Repository Insights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ctrTitle"/>
          </p:nvPr>
        </p:nvSpPr>
        <p:spPr>
          <a:xfrm>
            <a:off x="537425" y="2254897"/>
            <a:ext cx="7772400" cy="11025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Thank You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Q&amp;A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ctrTitle"/>
          </p:nvPr>
        </p:nvSpPr>
        <p:spPr>
          <a:xfrm>
            <a:off x="1029725" y="-96400"/>
            <a:ext cx="7021800" cy="8313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</a:t>
            </a:r>
            <a:r>
              <a:rPr b="1" lang="en"/>
              <a:t>hat</a:t>
            </a:r>
            <a:r>
              <a:rPr b="1" lang="en"/>
              <a:t> </a:t>
            </a:r>
            <a:r>
              <a:rPr b="1" lang="en"/>
              <a:t>is</a:t>
            </a:r>
            <a:r>
              <a:rPr b="1" lang="en"/>
              <a:t> ml-reCog?</a:t>
            </a:r>
            <a:endParaRPr b="1"/>
          </a:p>
        </p:txBody>
      </p:sp>
      <p:sp>
        <p:nvSpPr>
          <p:cNvPr id="112" name="Google Shape;112;p19"/>
          <p:cNvSpPr txBox="1"/>
          <p:nvPr>
            <p:ph idx="1" type="subTitle"/>
          </p:nvPr>
        </p:nvSpPr>
        <p:spPr>
          <a:xfrm>
            <a:off x="886075" y="1120925"/>
            <a:ext cx="7165500" cy="515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SaaS product which does liveness detection and reverse image search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3934038" y="2615247"/>
            <a:ext cx="1081800" cy="9543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F78C5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USP</a:t>
            </a:r>
            <a:endParaRPr b="1" sz="34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14" name="Google Shape;114;p19"/>
          <p:cNvSpPr/>
          <p:nvPr/>
        </p:nvSpPr>
        <p:spPr>
          <a:xfrm rot="-2188087">
            <a:off x="4490865" y="1855507"/>
            <a:ext cx="1069526" cy="979446"/>
          </a:xfrm>
          <a:prstGeom prst="pentagon">
            <a:avLst>
              <a:gd fmla="val 105146" name="hf"/>
              <a:gd fmla="val 110557" name="vf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5" name="Google Shape;115;p19"/>
          <p:cNvSpPr/>
          <p:nvPr/>
        </p:nvSpPr>
        <p:spPr>
          <a:xfrm rot="10800000">
            <a:off x="3933994" y="3650632"/>
            <a:ext cx="1081800" cy="954300"/>
          </a:xfrm>
          <a:prstGeom prst="pentagon">
            <a:avLst>
              <a:gd fmla="val 105146" name="hf"/>
              <a:gd fmla="val 110557" name="vf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6" name="Google Shape;116;p19"/>
          <p:cNvSpPr/>
          <p:nvPr/>
        </p:nvSpPr>
        <p:spPr>
          <a:xfrm rot="6584648">
            <a:off x="4885713" y="2969081"/>
            <a:ext cx="1075424" cy="967776"/>
          </a:xfrm>
          <a:prstGeom prst="pentagon">
            <a:avLst>
              <a:gd fmla="val 105146" name="hf"/>
              <a:gd fmla="val 110557" name="vf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7" name="Google Shape;117;p19"/>
          <p:cNvSpPr/>
          <p:nvPr/>
        </p:nvSpPr>
        <p:spPr>
          <a:xfrm rot="-2005282">
            <a:off x="3355813" y="1876701"/>
            <a:ext cx="1082260" cy="961616"/>
          </a:xfrm>
          <a:prstGeom prst="pentagon">
            <a:avLst>
              <a:gd fmla="val 105146" name="hf"/>
              <a:gd fmla="val 110557" name="vf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8" name="Google Shape;118;p19"/>
          <p:cNvSpPr/>
          <p:nvPr/>
        </p:nvSpPr>
        <p:spPr>
          <a:xfrm rot="-6557674">
            <a:off x="2973724" y="2969085"/>
            <a:ext cx="1074979" cy="967597"/>
          </a:xfrm>
          <a:prstGeom prst="pentagon">
            <a:avLst>
              <a:gd fmla="val 105146" name="hf"/>
              <a:gd fmla="val 110557" name="vf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4689336" y="2062849"/>
            <a:ext cx="950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Platform Agnostic</a:t>
            </a:r>
            <a:endParaRPr b="1" sz="11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4884531" y="3118543"/>
            <a:ext cx="950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COST EFFICIENCY</a:t>
            </a:r>
            <a:endParaRPr b="1" sz="1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3999711" y="3636580"/>
            <a:ext cx="9504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Machine learning based</a:t>
            </a:r>
            <a:endParaRPr b="1" sz="12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3078347" y="3010694"/>
            <a:ext cx="921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Credible and scalable platform</a:t>
            </a:r>
            <a:endParaRPr b="1" sz="1000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3448883" y="2079286"/>
            <a:ext cx="98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rPr>
              <a:t>APPLICABILITY TO FINTECH</a:t>
            </a:r>
            <a:endParaRPr b="1">
              <a:solidFill>
                <a:schemeClr val="dk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ctrTitle"/>
          </p:nvPr>
        </p:nvSpPr>
        <p:spPr>
          <a:xfrm>
            <a:off x="1061100" y="-72476"/>
            <a:ext cx="7021800" cy="694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Potential Business Opportunities</a:t>
            </a:r>
            <a:endParaRPr b="1"/>
          </a:p>
        </p:txBody>
      </p:sp>
      <p:sp>
        <p:nvSpPr>
          <p:cNvPr id="129" name="Google Shape;129;p20"/>
          <p:cNvSpPr txBox="1"/>
          <p:nvPr/>
        </p:nvSpPr>
        <p:spPr>
          <a:xfrm>
            <a:off x="525975" y="1267750"/>
            <a:ext cx="77211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3200" lvl="0" marL="190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Merchant Onboarding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3200" lvl="0" marL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Financial Instruments - MFs, BNPL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3200" lvl="0" marL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Customer Onboarding 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3200" lvl="0" marL="190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•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Fraud prevention 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9050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ctrTitle"/>
          </p:nvPr>
        </p:nvSpPr>
        <p:spPr>
          <a:xfrm>
            <a:off x="875625" y="-69275"/>
            <a:ext cx="7021800" cy="7641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 Case - Merchant Onboarding</a:t>
            </a:r>
            <a:endParaRPr b="1"/>
          </a:p>
        </p:txBody>
      </p:sp>
      <p:sp>
        <p:nvSpPr>
          <p:cNvPr id="135" name="Google Shape;135;p21"/>
          <p:cNvSpPr txBox="1"/>
          <p:nvPr/>
        </p:nvSpPr>
        <p:spPr>
          <a:xfrm>
            <a:off x="525975" y="1267750"/>
            <a:ext cx="7721100" cy="19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06375" lvl="0" marL="1905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50"/>
              <a:buFont typeface="Calibri"/>
              <a:buChar char="•"/>
            </a:pPr>
            <a:r>
              <a:rPr lang="en" sz="2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Fraud and bogus merchant onboardings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6375" lvl="0" marL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50"/>
              <a:buFont typeface="Calibri"/>
              <a:buChar char="•"/>
            </a:pPr>
            <a:r>
              <a:rPr lang="en" sz="2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~ 18% / 5400 merchants shops non-traceable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6375" lvl="0" marL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50"/>
              <a:buFont typeface="Calibri"/>
              <a:buChar char="•"/>
            </a:pPr>
            <a:r>
              <a:rPr lang="en" sz="2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MCA loans to 5400 merchants @40K ~20Cr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6375" lvl="0" marL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50"/>
              <a:buFont typeface="Calibri"/>
              <a:buChar char="•"/>
            </a:pPr>
            <a:r>
              <a:rPr lang="en" sz="2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Freecharge doing ~1500 video KYC in a day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06375" lvl="0" marL="190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50"/>
              <a:buFont typeface="Calibri"/>
              <a:buChar char="•"/>
            </a:pPr>
            <a:r>
              <a:rPr lang="en" sz="20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Approximate cost of this verification is 3 Lacs/month</a:t>
            </a:r>
            <a:endParaRPr sz="2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3700" y="1442350"/>
            <a:ext cx="1441876" cy="34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6400" y="1442350"/>
            <a:ext cx="1441876" cy="34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24550" y="3278325"/>
            <a:ext cx="4892375" cy="166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83400" y="0"/>
            <a:ext cx="5527951" cy="140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03750" y="1324675"/>
            <a:ext cx="478875" cy="1953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6687400" y="1400875"/>
            <a:ext cx="478875" cy="187744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/>
          <p:nvPr/>
        </p:nvSpPr>
        <p:spPr>
          <a:xfrm>
            <a:off x="5580975" y="343900"/>
            <a:ext cx="2066100" cy="10569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accent5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Amatic SC"/>
                <a:ea typeface="Amatic SC"/>
                <a:cs typeface="Amatic SC"/>
                <a:sym typeface="Amatic SC"/>
              </a:rPr>
              <a:t>I need business growth…</a:t>
            </a:r>
            <a:endParaRPr b="1" sz="1300"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47" name="Google Shape;147;p22"/>
          <p:cNvSpPr/>
          <p:nvPr/>
        </p:nvSpPr>
        <p:spPr>
          <a:xfrm flipH="1">
            <a:off x="2292825" y="516525"/>
            <a:ext cx="1507800" cy="10569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accent5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Amatic SC"/>
                <a:ea typeface="Amatic SC"/>
                <a:cs typeface="Amatic SC"/>
                <a:sym typeface="Amatic SC"/>
              </a:rPr>
              <a:t>Think freecharge</a:t>
            </a:r>
            <a:endParaRPr b="1" sz="1300"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1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1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13900"/>
            <a:ext cx="9144003" cy="42862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661125"/>
            <a:ext cx="1047700" cy="169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/>
          <p:nvPr/>
        </p:nvSpPr>
        <p:spPr>
          <a:xfrm flipH="1">
            <a:off x="2718950" y="952500"/>
            <a:ext cx="1783800" cy="432900"/>
          </a:xfrm>
          <a:prstGeom prst="wedgeRectCallout">
            <a:avLst>
              <a:gd fmla="val -69354" name="adj1"/>
              <a:gd fmla="val 20144" name="adj2"/>
            </a:avLst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Let me help you </a:t>
            </a:r>
            <a:r>
              <a:rPr b="1" lang="en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Get onboarded with freecharge</a:t>
            </a:r>
            <a:r>
              <a:rPr b="1" lang="en">
                <a:solidFill>
                  <a:srgbClr val="FFFFFF"/>
                </a:solidFill>
                <a:latin typeface="Amatic SC"/>
                <a:ea typeface="Amatic SC"/>
                <a:cs typeface="Amatic SC"/>
                <a:sym typeface="Amatic SC"/>
              </a:rPr>
              <a:t>...</a:t>
            </a:r>
            <a:endParaRPr b="1">
              <a:solidFill>
                <a:srgbClr val="FFFFF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1136075" y="1436650"/>
            <a:ext cx="1143000" cy="14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875">
                <a:latin typeface="Lato"/>
                <a:ea typeface="Lato"/>
                <a:cs typeface="Lato"/>
                <a:sym typeface="Lato"/>
              </a:rPr>
              <a:t>D PETA BYTES</a:t>
            </a:r>
            <a:endParaRPr b="1" sz="875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3"/>
          <p:cNvSpPr/>
          <p:nvPr/>
        </p:nvSpPr>
        <p:spPr>
          <a:xfrm>
            <a:off x="2718950" y="952500"/>
            <a:ext cx="1563000" cy="432900"/>
          </a:xfrm>
          <a:prstGeom prst="wedgeRectCallout">
            <a:avLst>
              <a:gd fmla="val 83109" name="adj1"/>
              <a:gd fmla="val 25999" name="adj2"/>
            </a:avLst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Fill name, pan and aadhaar details</a:t>
            </a:r>
            <a:endParaRPr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1136075" y="2112425"/>
            <a:ext cx="1143000" cy="14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875">
                <a:latin typeface="Lato"/>
                <a:ea typeface="Lato"/>
                <a:cs typeface="Lato"/>
                <a:sym typeface="Lato"/>
              </a:rPr>
              <a:t>CCBP25992G</a:t>
            </a:r>
            <a:endParaRPr b="1" sz="875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1136075" y="2788200"/>
            <a:ext cx="1143000" cy="14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875">
                <a:latin typeface="Lato"/>
                <a:ea typeface="Lato"/>
                <a:cs typeface="Lato"/>
                <a:sym typeface="Lato"/>
              </a:rPr>
              <a:t>3499 0836 2186</a:t>
            </a:r>
            <a:endParaRPr b="1" sz="875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5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5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2075"/>
            <a:ext cx="9403776" cy="489934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 txBox="1"/>
          <p:nvPr/>
        </p:nvSpPr>
        <p:spPr>
          <a:xfrm>
            <a:off x="824350" y="743900"/>
            <a:ext cx="1236600" cy="1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775">
                <a:latin typeface="Lato"/>
                <a:ea typeface="Lato"/>
                <a:cs typeface="Lato"/>
                <a:sym typeface="Lato"/>
              </a:rPr>
              <a:t>D PETA BYTES</a:t>
            </a:r>
            <a:endParaRPr b="1" sz="775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4"/>
          <p:cNvSpPr txBox="1"/>
          <p:nvPr/>
        </p:nvSpPr>
        <p:spPr>
          <a:xfrm>
            <a:off x="824350" y="1229200"/>
            <a:ext cx="985500" cy="1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875">
                <a:latin typeface="Lato"/>
                <a:ea typeface="Lato"/>
                <a:cs typeface="Lato"/>
                <a:sym typeface="Lato"/>
              </a:rPr>
              <a:t>CCBP25992G</a:t>
            </a:r>
            <a:endParaRPr b="1" sz="875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824350" y="1714500"/>
            <a:ext cx="1080600" cy="10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875">
                <a:latin typeface="Lato"/>
                <a:ea typeface="Lato"/>
                <a:cs typeface="Lato"/>
                <a:sym typeface="Lato"/>
              </a:rPr>
              <a:t>3499 0836 2186</a:t>
            </a:r>
            <a:endParaRPr b="1" sz="875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075" y="2286250"/>
            <a:ext cx="1863552" cy="1212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5175" y="918575"/>
            <a:ext cx="1047700" cy="169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/>
          <p:nvPr/>
        </p:nvSpPr>
        <p:spPr>
          <a:xfrm>
            <a:off x="2935425" y="1030450"/>
            <a:ext cx="1563000" cy="432900"/>
          </a:xfrm>
          <a:prstGeom prst="wedgeRectCallout">
            <a:avLst>
              <a:gd fmla="val 83109" name="adj1"/>
              <a:gd fmla="val 25999" name="adj2"/>
            </a:avLst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Please enable camera and upload a short video</a:t>
            </a:r>
            <a:endParaRPr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70" name="Google Shape;170;p24"/>
          <p:cNvSpPr/>
          <p:nvPr/>
        </p:nvSpPr>
        <p:spPr>
          <a:xfrm>
            <a:off x="147225" y="3731925"/>
            <a:ext cx="3351000" cy="1082400"/>
          </a:xfrm>
          <a:prstGeom prst="rect">
            <a:avLst/>
          </a:prstGeom>
          <a:solidFill>
            <a:srgbClr val="F16121"/>
          </a:solidFill>
          <a:ln cap="flat" cmpd="sng" w="9525">
            <a:solidFill>
              <a:srgbClr val="F16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/>
          <p:nvPr/>
        </p:nvSpPr>
        <p:spPr>
          <a:xfrm>
            <a:off x="2935425" y="1191500"/>
            <a:ext cx="1563000" cy="432900"/>
          </a:xfrm>
          <a:prstGeom prst="wedgeRectCallout">
            <a:avLst>
              <a:gd fmla="val 83109" name="adj1"/>
              <a:gd fmla="val 25999" name="adj2"/>
            </a:avLst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Liveness check passed !!</a:t>
            </a:r>
            <a:endParaRPr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172" name="Google Shape;172;p24"/>
          <p:cNvSpPr/>
          <p:nvPr/>
        </p:nvSpPr>
        <p:spPr>
          <a:xfrm>
            <a:off x="909200" y="4559925"/>
            <a:ext cx="813900" cy="254400"/>
          </a:xfrm>
          <a:prstGeom prst="rect">
            <a:avLst/>
          </a:prstGeom>
          <a:solidFill>
            <a:srgbClr val="F16121"/>
          </a:solidFill>
          <a:ln cap="flat" cmpd="sng" w="9525">
            <a:solidFill>
              <a:srgbClr val="F161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/>
          <p:nvPr/>
        </p:nvSpPr>
        <p:spPr>
          <a:xfrm>
            <a:off x="2935425" y="1333900"/>
            <a:ext cx="1563000" cy="432900"/>
          </a:xfrm>
          <a:prstGeom prst="wedgeRectCallout">
            <a:avLst>
              <a:gd fmla="val 83109" name="adj1"/>
              <a:gd fmla="val 25999" name="adj2"/>
            </a:avLst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rPr>
              <a:t>Now please upload image of your shop</a:t>
            </a:r>
            <a:endParaRPr b="1">
              <a:solidFill>
                <a:schemeClr val="lt1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60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340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9725" y="1078950"/>
            <a:ext cx="6483899" cy="313842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9" name="Google Shape;179;p25"/>
          <p:cNvSpPr txBox="1"/>
          <p:nvPr>
            <p:ph idx="4294967295" type="ctrTitle"/>
          </p:nvPr>
        </p:nvSpPr>
        <p:spPr>
          <a:xfrm>
            <a:off x="1029725" y="40099"/>
            <a:ext cx="7021800" cy="694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ARCHITECTURE DIAGRAM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idx="4294967295" type="ctrTitle"/>
          </p:nvPr>
        </p:nvSpPr>
        <p:spPr>
          <a:xfrm>
            <a:off x="1029725" y="40099"/>
            <a:ext cx="7021800" cy="694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TRAINING &amp; PREDICTION</a:t>
            </a:r>
            <a:endParaRPr b="1"/>
          </a:p>
        </p:txBody>
      </p:sp>
      <p:cxnSp>
        <p:nvCxnSpPr>
          <p:cNvPr id="185" name="Google Shape;185;p26"/>
          <p:cNvCxnSpPr/>
          <p:nvPr/>
        </p:nvCxnSpPr>
        <p:spPr>
          <a:xfrm>
            <a:off x="4329250" y="991275"/>
            <a:ext cx="0" cy="39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6"/>
          <p:cNvSpPr txBox="1"/>
          <p:nvPr/>
        </p:nvSpPr>
        <p:spPr>
          <a:xfrm>
            <a:off x="242475" y="814950"/>
            <a:ext cx="3385800" cy="24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Front facial image dataset (1M images) Convolutional Neural Network designed and trained on 800k images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Tested on 200k images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Captured 24 frames per sec from the 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video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and evaluate each frames on the model that generates a 95 percentile confidence on total frames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76" y="2817925"/>
            <a:ext cx="940676" cy="83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/>
          <p:nvPr/>
        </p:nvSpPr>
        <p:spPr>
          <a:xfrm>
            <a:off x="1333000" y="3165425"/>
            <a:ext cx="260400" cy="142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9349" y="2797775"/>
            <a:ext cx="940675" cy="87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6125" y="3962900"/>
            <a:ext cx="2420549" cy="34019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6"/>
          <p:cNvSpPr/>
          <p:nvPr/>
        </p:nvSpPr>
        <p:spPr>
          <a:xfrm>
            <a:off x="2014438" y="3707938"/>
            <a:ext cx="190500" cy="2223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6"/>
          <p:cNvSpPr/>
          <p:nvPr/>
        </p:nvSpPr>
        <p:spPr>
          <a:xfrm>
            <a:off x="2805550" y="3675275"/>
            <a:ext cx="190500" cy="2994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 txBox="1"/>
          <p:nvPr/>
        </p:nvSpPr>
        <p:spPr>
          <a:xfrm>
            <a:off x="2996050" y="3678725"/>
            <a:ext cx="701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Calibri"/>
                <a:ea typeface="Calibri"/>
                <a:cs typeface="Calibri"/>
                <a:sym typeface="Calibri"/>
              </a:rPr>
              <a:t>95%ile</a:t>
            </a:r>
            <a:endParaRPr sz="7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6"/>
          <p:cNvSpPr txBox="1"/>
          <p:nvPr/>
        </p:nvSpPr>
        <p:spPr>
          <a:xfrm>
            <a:off x="2645275" y="3231450"/>
            <a:ext cx="76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AA84F"/>
                </a:solidFill>
                <a:latin typeface="Calibri"/>
                <a:ea typeface="Calibri"/>
                <a:cs typeface="Calibri"/>
                <a:sym typeface="Calibri"/>
              </a:rPr>
              <a:t>[0.9627]</a:t>
            </a:r>
            <a:endParaRPr b="1" sz="1200">
              <a:solidFill>
                <a:srgbClr val="6AA84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6"/>
          <p:cNvSpPr txBox="1"/>
          <p:nvPr/>
        </p:nvSpPr>
        <p:spPr>
          <a:xfrm>
            <a:off x="4769575" y="1012325"/>
            <a:ext cx="39720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VGG16 is a pretrained CNN model with 16 layers trained on imagenet dataset with ~1M images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It resizes each image into 264 x 264 px and extracts 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their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features.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hose features are matched with existing cached features and distance is normalized.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Based on a configurable threshold, it decides 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whether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we have a similar image already present in our dataset or not.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18199" y="3380350"/>
            <a:ext cx="762000" cy="802972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6"/>
          <p:cNvSpPr/>
          <p:nvPr/>
        </p:nvSpPr>
        <p:spPr>
          <a:xfrm>
            <a:off x="5662450" y="3748000"/>
            <a:ext cx="260400" cy="142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8" name="Google Shape;198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05100" y="3527813"/>
            <a:ext cx="603620" cy="594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03113" y="4366769"/>
            <a:ext cx="535606" cy="535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63148" y="3462798"/>
            <a:ext cx="762001" cy="724389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6"/>
          <p:cNvSpPr/>
          <p:nvPr/>
        </p:nvSpPr>
        <p:spPr>
          <a:xfrm rot="5400000">
            <a:off x="6240800" y="4231425"/>
            <a:ext cx="452400" cy="363900"/>
          </a:xfrm>
          <a:prstGeom prst="bentUpArrow">
            <a:avLst>
              <a:gd fmla="val 25000" name="adj1"/>
              <a:gd fmla="val 28075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6"/>
          <p:cNvSpPr/>
          <p:nvPr/>
        </p:nvSpPr>
        <p:spPr>
          <a:xfrm>
            <a:off x="7262600" y="4272600"/>
            <a:ext cx="977700" cy="2994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1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3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